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731" r:id="rId2"/>
    <p:sldId id="746" r:id="rId3"/>
    <p:sldId id="708" r:id="rId4"/>
    <p:sldId id="739" r:id="rId5"/>
    <p:sldId id="740" r:id="rId6"/>
    <p:sldId id="758" r:id="rId7"/>
    <p:sldId id="741" r:id="rId8"/>
    <p:sldId id="766" r:id="rId9"/>
    <p:sldId id="767" r:id="rId10"/>
    <p:sldId id="769" r:id="rId11"/>
    <p:sldId id="770" r:id="rId12"/>
    <p:sldId id="768" r:id="rId13"/>
    <p:sldId id="777" r:id="rId14"/>
    <p:sldId id="778" r:id="rId15"/>
    <p:sldId id="733" r:id="rId16"/>
    <p:sldId id="737" r:id="rId17"/>
    <p:sldId id="759" r:id="rId18"/>
    <p:sldId id="744" r:id="rId19"/>
    <p:sldId id="779" r:id="rId20"/>
    <p:sldId id="780" r:id="rId21"/>
    <p:sldId id="781" r:id="rId22"/>
    <p:sldId id="782" r:id="rId23"/>
    <p:sldId id="783" r:id="rId24"/>
    <p:sldId id="784" r:id="rId25"/>
    <p:sldId id="785" r:id="rId26"/>
    <p:sldId id="786" r:id="rId27"/>
    <p:sldId id="673" r:id="rId28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 userDrawn="1">
          <p15:clr>
            <a:srgbClr val="A4A3A4"/>
          </p15:clr>
        </p15:guide>
        <p15:guide id="2" pos="28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7"/>
    <p:restoredTop sz="94589"/>
  </p:normalViewPr>
  <p:slideViewPr>
    <p:cSldViewPr showGuides="1">
      <p:cViewPr varScale="1">
        <p:scale>
          <a:sx n="143" d="100"/>
          <a:sy n="143" d="100"/>
        </p:scale>
        <p:origin x="888" y="132"/>
      </p:cViewPr>
      <p:guideLst>
        <p:guide orient="horz" pos="1626"/>
        <p:guide pos="28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DE7CEB3-077D-9940-88BF-2D74178CAF4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E1FAB3-0A1A-CD4E-B91E-C6C168130CF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12BDDE-66C8-EB41-BBF5-7BE5BD9D0DD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DDDD54-CA92-1E48-A1D2-9FCF6B00F18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10E1C-0CE1-4C09-B5C1-ED037FE757A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39184" y="26070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17849" y="31898"/>
            <a:ext cx="1102134" cy="8265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2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9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5250" y="2867234"/>
            <a:ext cx="2073684" cy="3219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5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演讲者</a:t>
            </a:r>
            <a:r>
              <a:rPr lang="zh-CN" altLang="en-US" sz="15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：王泽溥</a:t>
            </a:r>
          </a:p>
        </p:txBody>
      </p:sp>
      <p:sp>
        <p:nvSpPr>
          <p:cNvPr id="6" name="矩形 5"/>
          <p:cNvSpPr/>
          <p:nvPr/>
        </p:nvSpPr>
        <p:spPr>
          <a:xfrm>
            <a:off x="3684362" y="3198345"/>
            <a:ext cx="1775460" cy="275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2023</a:t>
            </a:r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年</a:t>
            </a:r>
            <a:r>
              <a:rPr lang="en-US" altLang="zh-CN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05</a:t>
            </a:r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月</a:t>
            </a:r>
            <a:r>
              <a:rPr lang="en-US" altLang="zh-CN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12</a:t>
            </a:r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日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87607" y="1707650"/>
            <a:ext cx="6710366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spc="300" dirty="0" smtClean="0">
                <a:gradFill>
                  <a:gsLst>
                    <a:gs pos="41000">
                      <a:schemeClr val="bg1"/>
                    </a:gs>
                    <a:gs pos="96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200" b="1" spc="300" dirty="0" smtClean="0">
                <a:gradFill>
                  <a:gsLst>
                    <a:gs pos="41000">
                      <a:schemeClr val="bg1"/>
                    </a:gs>
                    <a:gs pos="96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3200" b="1" spc="300" dirty="0" smtClean="0">
                <a:gradFill>
                  <a:gsLst>
                    <a:gs pos="41000">
                      <a:schemeClr val="bg1"/>
                    </a:gs>
                    <a:gs pos="96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在人才标签的应用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14638" y="2694121"/>
            <a:ext cx="3514724" cy="0"/>
          </a:xfrm>
          <a:prstGeom prst="line">
            <a:avLst/>
          </a:prstGeom>
          <a:ln w="9525"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实现过程的探索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  <a:sym typeface="+mn-ea"/>
                </a:rPr>
                <a:t>标签任务创建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1"/>
            </p:custDataLst>
          </p:nvPr>
        </p:nvSpPr>
        <p:spPr>
          <a:xfrm>
            <a:off x="2421255" y="819150"/>
            <a:ext cx="6060440" cy="140144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使用Prompt：请将"帮我为老员工标签创建标签任务，每月的第一周的周一的下午两点执行一次"，解析成一组信息，最终返回java中的json格式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发现能够获取到结果，但是其中核心定时规则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excution_time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仍然是中文，与我们期望的格式不同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1550" y="2220595"/>
            <a:ext cx="7708900" cy="288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实现过程的探索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  <a:sym typeface="+mn-ea"/>
                </a:rPr>
                <a:t>标签任务创建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1"/>
            </p:custDataLst>
          </p:nvPr>
        </p:nvSpPr>
        <p:spPr>
          <a:xfrm>
            <a:off x="2421255" y="819150"/>
            <a:ext cx="6060440" cy="9944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再次请求，使用Prompt：将"每月第一周周一下午两点"转化为cron表达式，并提取各部分内容，最终返回Java中的json格式，请直接返回结果，不需要过程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通过二次请求，成功将定时规则翻译为我们能够直接使用的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json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格式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9750" y="1851660"/>
            <a:ext cx="7759700" cy="323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问题与解决</a:t>
            </a: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遇到的问题：</a:t>
            </a:r>
          </a:p>
          <a:p>
            <a:pPr indent="457200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1.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在实现方式的探索过程中，发现使用同一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，多次请求，出现的结果可能每次都有差别，这在后期的业务处理过程中，增加了不确定性</a:t>
            </a:r>
          </a:p>
          <a:p>
            <a:pPr indent="457200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2.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同时发现，该模型会返回大量解释说明信息，迫使我们必须自己去从中识别出和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解析出我们真正需要的的返回内容</a:t>
            </a:r>
          </a:p>
          <a:p>
            <a:pPr indent="457200"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360" y="2139315"/>
            <a:ext cx="7849235" cy="295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问题与解决</a:t>
            </a: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解决办法：</a:t>
            </a:r>
          </a:p>
          <a:p>
            <a:pPr indent="457200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通过不断调整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Prompt，细化对于结果的要求，来获取稳定的返回结果</a:t>
            </a:r>
          </a:p>
          <a:p>
            <a:pPr indent="457200">
              <a:lnSpc>
                <a:spcPct val="130000"/>
              </a:lnSpc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如下示例发现，模型能够将我们期望的内容拆分出来，但对于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key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仍然是自由发挥的，且每次的内容仍然不太一致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575" y="1860550"/>
            <a:ext cx="7021830" cy="328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问题与解决</a:t>
            </a: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解决办法：</a:t>
            </a:r>
          </a:p>
          <a:p>
            <a:pPr indent="457200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继续调整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Prompt，指定解析内容对于的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key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，且指定不需要解释说明，最终获取到了一个我们能直接使用的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json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360" y="1851660"/>
            <a:ext cx="8445500" cy="207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3260" y="771525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业务扩展</a:t>
            </a: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99795" y="861060"/>
            <a:ext cx="691197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通过增加与用户的交互，来提升结果的准确性</a:t>
            </a:r>
          </a:p>
        </p:txBody>
      </p:sp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730885" y="1779270"/>
            <a:ext cx="6630670" cy="26428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通过增加内容预生成模态框，在后台解析用户输入数据之后，将参数预填充至模态框中，并展示给用户</a:t>
            </a: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由用户进行内容修正，并进行结果执行的确认操作</a:t>
            </a: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后续可以支持与用户的多轮对话，支持通过不断的对话来修正结果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业务扩展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考虑增加功能的语句提示</a:t>
            </a: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1635760"/>
            <a:ext cx="627888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增加提示气泡，如：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创建标签体系，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打标签，创建标签任务等等，点击给与语句提示，给用户一定的参考提示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业务扩展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3.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考虑增加语音识别功能</a:t>
            </a: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1635760"/>
            <a:ext cx="627888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用户可以通过语音的方式进行内容的输入，程序通过语音识别，转化为文字进行后续的操作，不再是只能输入文字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总结</a:t>
            </a: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1.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通过引入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chatgpt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，在功能的交互上使得用户能够更简易的操作，同时也提升了扩展性，让功能操作上更简单，更灵活，如：在标签应用分析中，不再局限于页面中的图表配置，而是取决于用户的输入内容</a:t>
            </a: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2.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考虑到用户可能不知道如何开始使用功能，增加指令的提示功能，给用户启发的同时，培养用户的使用习惯，以获取更容易被解析的指令格式</a:t>
            </a: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3.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由于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AI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识别的结果可能不确定，或者不完备，在结果执行前，增加结果预显示，并且支持用户手动调整并最终确认，以达到最终能够准确的将用户的期望结果实现的目的</a:t>
            </a: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4.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实现的过程的探索是对于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Prompt的不断调整，通过不断细化我们的要求来提升结果的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准确性和稳定性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410320" y="2459804"/>
            <a:ext cx="499137" cy="255895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4884704" y="2459804"/>
            <a:ext cx="499137" cy="255895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545423" y="2033168"/>
            <a:ext cx="1818302" cy="1116474"/>
            <a:chOff x="3064329" y="2004513"/>
            <a:chExt cx="1672499" cy="1137511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2316419"/>
              <a:ext cx="1141289" cy="337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人才画像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1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2997998" y="2033167"/>
            <a:ext cx="1751535" cy="1116473"/>
            <a:chOff x="3064329" y="2004513"/>
            <a:chExt cx="1611086" cy="1137511"/>
          </a:xfrm>
        </p:grpSpPr>
        <p:sp>
          <p:nvSpPr>
            <p:cNvPr id="112" name="矩形 111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矩形 112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548935" y="2171174"/>
              <a:ext cx="1118458" cy="5816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人才标签应用分析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2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500216" y="2035522"/>
            <a:ext cx="1824432" cy="1114119"/>
            <a:chOff x="3064329" y="2006912"/>
            <a:chExt cx="1678137" cy="1135112"/>
          </a:xfrm>
        </p:grpSpPr>
        <p:sp>
          <p:nvSpPr>
            <p:cNvPr id="117" name="矩形 11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131380" y="2006912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8" name="矩形 11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3590764" y="2145408"/>
              <a:ext cx="1118458" cy="38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3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089391" y="2266116"/>
            <a:ext cx="1215962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香雪项目报表开发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285875"/>
            <a:ext cx="9144000" cy="31162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14728" r="21736"/>
          <a:stretch>
            <a:fillRect/>
          </a:stretch>
        </p:blipFill>
        <p:spPr>
          <a:xfrm>
            <a:off x="703773" y="1078706"/>
            <a:ext cx="3368165" cy="3529013"/>
          </a:xfrm>
          <a:prstGeom prst="rect">
            <a:avLst/>
          </a:prstGeom>
          <a:effectLst>
            <a:outerShdw blurRad="241300" sx="102000" sy="102000" algn="ctr" rotWithShape="0">
              <a:prstClr val="black">
                <a:alpha val="22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4406445" y="3528067"/>
            <a:ext cx="18217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提示</a:t>
            </a:r>
            <a:r>
              <a:rPr lang="zh-CN" altLang="en-US" sz="13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词工程分享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矩形: 圆角 9"/>
          <p:cNvSpPr/>
          <p:nvPr/>
        </p:nvSpPr>
        <p:spPr>
          <a:xfrm>
            <a:off x="4258145" y="1491377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3" name="矩形: 圆角 65"/>
          <p:cNvSpPr/>
          <p:nvPr/>
        </p:nvSpPr>
        <p:spPr>
          <a:xfrm>
            <a:off x="4261320" y="1996100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5" name="矩形: 圆角 68"/>
          <p:cNvSpPr/>
          <p:nvPr/>
        </p:nvSpPr>
        <p:spPr>
          <a:xfrm>
            <a:off x="4256240" y="3527836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6265" y="1995805"/>
            <a:ext cx="122618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流程图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3270" y="1491666"/>
            <a:ext cx="14057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Demo</a:t>
            </a:r>
            <a:r>
              <a:rPr lang="zh-CN" altLang="en-US" sz="13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样例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" name="矩形: 圆角 65"/>
          <p:cNvSpPr/>
          <p:nvPr>
            <p:custDataLst>
              <p:tags r:id="rId1"/>
            </p:custDataLst>
          </p:nvPr>
        </p:nvSpPr>
        <p:spPr>
          <a:xfrm>
            <a:off x="4256240" y="2500925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3725" y="2499995"/>
            <a:ext cx="140525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时序图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7" name="矩形: 圆角 68"/>
          <p:cNvSpPr/>
          <p:nvPr>
            <p:custDataLst>
              <p:tags r:id="rId3"/>
            </p:custDataLst>
          </p:nvPr>
        </p:nvSpPr>
        <p:spPr>
          <a:xfrm>
            <a:off x="4262590" y="3003326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403090" y="3002280"/>
            <a:ext cx="13188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问题与计划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62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410320" y="2459804"/>
            <a:ext cx="499137" cy="255895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4884704" y="2459804"/>
            <a:ext cx="499137" cy="255895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545423" y="2033168"/>
            <a:ext cx="1818302" cy="1116474"/>
            <a:chOff x="3064329" y="2004513"/>
            <a:chExt cx="1672499" cy="1137511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2316419"/>
              <a:ext cx="1141289" cy="337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人才画像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1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2997998" y="2033167"/>
            <a:ext cx="1751535" cy="1116473"/>
            <a:chOff x="3064329" y="2004513"/>
            <a:chExt cx="1611086" cy="1137511"/>
          </a:xfrm>
        </p:grpSpPr>
        <p:sp>
          <p:nvSpPr>
            <p:cNvPr id="112" name="矩形 111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矩形 112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548935" y="2171174"/>
              <a:ext cx="1118458" cy="5816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人才标签应用分析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2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500216" y="2035522"/>
            <a:ext cx="1824432" cy="1114119"/>
            <a:chOff x="3064329" y="2006912"/>
            <a:chExt cx="1678137" cy="1135112"/>
          </a:xfrm>
        </p:grpSpPr>
        <p:sp>
          <p:nvSpPr>
            <p:cNvPr id="117" name="矩形 11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131380" y="2006912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8" name="矩形 11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3590764" y="2145408"/>
              <a:ext cx="1118458" cy="38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3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089391" y="2266116"/>
            <a:ext cx="1215962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香雪项目报表开发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285875"/>
            <a:ext cx="9144000" cy="31162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14728" r="21736"/>
          <a:stretch>
            <a:fillRect/>
          </a:stretch>
        </p:blipFill>
        <p:spPr>
          <a:xfrm>
            <a:off x="703773" y="1078706"/>
            <a:ext cx="3368165" cy="3529013"/>
          </a:xfrm>
          <a:prstGeom prst="rect">
            <a:avLst/>
          </a:prstGeom>
          <a:effectLst>
            <a:outerShdw blurRad="241300" sx="102000" sy="102000" algn="ctr" rotWithShape="0">
              <a:prstClr val="black">
                <a:alpha val="22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4406445" y="3528067"/>
            <a:ext cx="598321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总结</a:t>
            </a:r>
          </a:p>
        </p:txBody>
      </p:sp>
      <p:sp>
        <p:nvSpPr>
          <p:cNvPr id="12" name="矩形: 圆角 9"/>
          <p:cNvSpPr/>
          <p:nvPr/>
        </p:nvSpPr>
        <p:spPr>
          <a:xfrm>
            <a:off x="4258145" y="1491377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3" name="矩形: 圆角 65"/>
          <p:cNvSpPr/>
          <p:nvPr/>
        </p:nvSpPr>
        <p:spPr>
          <a:xfrm>
            <a:off x="4261320" y="1996100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5" name="矩形: 圆角 68"/>
          <p:cNvSpPr/>
          <p:nvPr/>
        </p:nvSpPr>
        <p:spPr>
          <a:xfrm>
            <a:off x="4256240" y="3527836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6265" y="1995805"/>
            <a:ext cx="122618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5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实现方式探索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3270" y="1491666"/>
            <a:ext cx="98853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业务方向</a:t>
            </a:r>
          </a:p>
        </p:txBody>
      </p:sp>
      <p:sp>
        <p:nvSpPr>
          <p:cNvPr id="5" name="矩形: 圆角 65"/>
          <p:cNvSpPr/>
          <p:nvPr>
            <p:custDataLst>
              <p:tags r:id="rId1"/>
            </p:custDataLst>
          </p:nvPr>
        </p:nvSpPr>
        <p:spPr>
          <a:xfrm>
            <a:off x="4256240" y="2500925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3725" y="2499995"/>
            <a:ext cx="140525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问题与解决</a:t>
            </a:r>
          </a:p>
        </p:txBody>
      </p:sp>
      <p:sp>
        <p:nvSpPr>
          <p:cNvPr id="7" name="矩形: 圆角 68"/>
          <p:cNvSpPr/>
          <p:nvPr>
            <p:custDataLst>
              <p:tags r:id="rId3"/>
            </p:custDataLst>
          </p:nvPr>
        </p:nvSpPr>
        <p:spPr>
          <a:xfrm>
            <a:off x="4262590" y="3003326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403090" y="3002280"/>
            <a:ext cx="13188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业务扩展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Demo</a:t>
            </a:r>
            <a:r>
              <a:rPr lang="zh-CN" altLang="en-US" b="1" dirty="0" smtClean="0">
                <a:solidFill>
                  <a:srgbClr val="FF0000"/>
                </a:solidFill>
              </a:rPr>
              <a:t>样例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536123" y="855159"/>
            <a:ext cx="75437" cy="3890196"/>
          </a:xfrm>
          <a:prstGeom prst="rect">
            <a:avLst/>
          </a:prstGeom>
          <a:solidFill>
            <a:srgbClr val="D815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769880"/>
            <a:ext cx="7184937" cy="406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流程图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536123" y="855159"/>
            <a:ext cx="75437" cy="3890196"/>
          </a:xfrm>
          <a:prstGeom prst="rect">
            <a:avLst/>
          </a:prstGeom>
          <a:solidFill>
            <a:srgbClr val="D815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17" y="714375"/>
            <a:ext cx="6202571" cy="43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时序</a:t>
            </a:r>
            <a:r>
              <a:rPr lang="zh-CN" altLang="en-US" b="1" dirty="0" smtClean="0">
                <a:solidFill>
                  <a:srgbClr val="FF0000"/>
                </a:solidFill>
              </a:rPr>
              <a:t>图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536123" y="855159"/>
            <a:ext cx="75437" cy="3890196"/>
          </a:xfrm>
          <a:prstGeom prst="rect">
            <a:avLst/>
          </a:prstGeom>
          <a:solidFill>
            <a:srgbClr val="D815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25" y="675847"/>
            <a:ext cx="3007375" cy="424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问题与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计划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4036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遇到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的问题：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    Corn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表达式解析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下一步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计划：</a:t>
            </a:r>
          </a:p>
          <a:p>
            <a:pPr indent="457200">
              <a:lnSpc>
                <a:spcPct val="130000"/>
              </a:lnSpc>
            </a:pPr>
            <a:r>
              <a:rPr lang="zh-CN" altLang="en-US" sz="1400" b="1" kern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要不</a:t>
            </a:r>
            <a:r>
              <a:rPr lang="zh-CN" altLang="en-US" sz="1400" b="1" kern="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要结合产品做出来</a:t>
            </a:r>
            <a:endParaRPr lang="en-US" altLang="zh-CN" sz="1400" b="1" kern="0" noProof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标签的规则，考虑引入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codex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模型，直接转化为</a:t>
            </a:r>
            <a:r>
              <a:rPr lang="en-US" altLang="zh-CN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sql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结合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ncc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【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立即执行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】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给人打标签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228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sym typeface="+mn-ea"/>
              </a:rPr>
              <a:t>提示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词工程分享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1.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信息提取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01" y="1452190"/>
            <a:ext cx="6048672" cy="358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0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sym typeface="+mn-ea"/>
              </a:rPr>
              <a:t>提示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词工程分享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2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多轮次</a:t>
            </a: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91" y="1478994"/>
            <a:ext cx="6473861" cy="351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sym typeface="+mn-ea"/>
              </a:rPr>
              <a:t>提示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词工程分享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3.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使用原则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1635760"/>
            <a:ext cx="8496746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原则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：写出清晰且具体的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指令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：使用分隔符来明确指出输入的不同部分。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eg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:""", ```, ---, &lt;&gt;, &lt;tag&gt;&lt;/tag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&gt;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：要求一个结构化的输出。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eg:HTML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, 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JSON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3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：要求模型检查条件是否得到满足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4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：几句简短的提示语：要求模型做你想让它做的实际任务之前，提供成功执行的例子。</a:t>
            </a: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原则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：给模型思考的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时间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：指定完成一项任务所需的步骤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：指示模型在急于得出结论之前，找出自己的解决方案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模型的限制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幻觉（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hallucination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）：给出一些看似合理的语句，但并不是真的，如介绍了一款虚拟产品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          减少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幻觉：首先找到相关信息，然后基于这些相关信息进行回答。</a:t>
            </a:r>
          </a:p>
        </p:txBody>
      </p:sp>
    </p:spTree>
    <p:extLst>
      <p:ext uri="{BB962C8B-B14F-4D97-AF65-F5344CB8AC3E}">
        <p14:creationId xmlns:p14="http://schemas.microsoft.com/office/powerpoint/2010/main" val="366588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业务方向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4572045" y="1579015"/>
            <a:ext cx="438621" cy="224870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 rot="5400000">
            <a:off x="5698049" y="2436900"/>
            <a:ext cx="438621" cy="224870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810694" y="1204104"/>
            <a:ext cx="1597850" cy="981112"/>
            <a:chOff x="3064329" y="2004513"/>
            <a:chExt cx="1672499" cy="1137511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2316419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标签体系的创建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3133227" y="2083566"/>
              <a:ext cx="364202" cy="533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1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5148163" y="1207913"/>
            <a:ext cx="1539178" cy="981111"/>
            <a:chOff x="3064329" y="2004513"/>
            <a:chExt cx="1611086" cy="1137511"/>
          </a:xfrm>
        </p:grpSpPr>
        <p:sp>
          <p:nvSpPr>
            <p:cNvPr id="112" name="矩形 111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矩形 112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548935" y="2171174"/>
              <a:ext cx="1118458" cy="9394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为指定人员授予或撤销标签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133227" y="2083566"/>
              <a:ext cx="364202" cy="53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2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046406" y="2913688"/>
            <a:ext cx="1603237" cy="979043"/>
            <a:chOff x="3064329" y="2006912"/>
            <a:chExt cx="1678137" cy="1135112"/>
          </a:xfrm>
        </p:grpSpPr>
        <p:sp>
          <p:nvSpPr>
            <p:cNvPr id="117" name="矩形 11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131380" y="2006912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8" name="矩形 11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3590764" y="2145408"/>
              <a:ext cx="1118458" cy="38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133227" y="2083566"/>
              <a:ext cx="364202" cy="533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3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564149" y="3116324"/>
            <a:ext cx="106853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标签任务创建</a:t>
            </a:r>
            <a:endParaRPr lang="zh-CN" altLang="en-US" sz="1200" kern="0" dirty="0">
              <a:solidFill>
                <a:prstClr val="black">
                  <a:lumMod val="50000"/>
                  <a:lumOff val="50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799776" y="2911783"/>
            <a:ext cx="1603237" cy="979043"/>
            <a:chOff x="3064329" y="2006912"/>
            <a:chExt cx="1678137" cy="1135112"/>
          </a:xfrm>
        </p:grpSpPr>
        <p:sp>
          <p:nvSpPr>
            <p:cNvPr id="9" name="矩形 8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>
              <p:custDataLst>
                <p:tags r:id="rId3"/>
              </p:custDataLst>
            </p:nvPr>
          </p:nvSpPr>
          <p:spPr>
            <a:xfrm>
              <a:off x="3131380" y="2006912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>
              <p:custDataLst>
                <p:tags r:id="rId4"/>
              </p:custDataLst>
            </p:nvPr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5"/>
              </p:custDataLst>
            </p:nvPr>
          </p:nvSpPr>
          <p:spPr>
            <a:xfrm>
              <a:off x="3590764" y="2145408"/>
              <a:ext cx="1118458" cy="38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3133227" y="2083566"/>
              <a:ext cx="364202" cy="533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4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3317519" y="3114419"/>
            <a:ext cx="106853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标签应用分析</a:t>
            </a:r>
          </a:p>
        </p:txBody>
      </p:sp>
      <p:sp>
        <p:nvSpPr>
          <p:cNvPr id="14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2"/>
            </p:custDataLst>
          </p:nvPr>
        </p:nvSpPr>
        <p:spPr>
          <a:xfrm rot="10800000">
            <a:off x="4530135" y="3291610"/>
            <a:ext cx="438621" cy="224870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业务方向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标签体系创建</a:t>
              </a: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标签体系的创建，需要我们在标签体系节点，通过填写表单的方式，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指定标签的名称，标签规则等信息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在接入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ChatGPT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之后，我们期望能够实现用户只需要输入一段文字，就能够将标签创建出来，提升系统交互的简易性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示例：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用户输入：帮我创建高学历标签，授予规则为学历高于本科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结果：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60065" y="2788285"/>
            <a:ext cx="5033010" cy="1531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业务方向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9394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  <a:sym typeface="+mn-ea"/>
                </a:rPr>
                <a:t>为指定人员授予或撤销标签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当我们想指定给某个人或某些人授予或者撤销某个标签时，目前在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BIP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高级版只能通过标签任务去完成，且不支持选择人员范围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通过接入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ChatGPT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，当用户输入一段话，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我们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就能去实现标签授予和撤销的过程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示例：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用户输入：请给张三授予老员工标签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结果：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如果系统中存在老员工标签，则直接授予给张三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否则，先创建老员工标签，然后授予给张三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业务方向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标签任务创建</a:t>
              </a: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当我们想创建标签任务时，需要去标签任务节点创建任务，且设置要授予或撤销的标签，以及指定任务执行的时间规则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通过接入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ChatGPT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，当用户输入一段话，我们期望能够帮助用户快速的创建标签任务，识别用户输入的时间规则，简化用户的操作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示例：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用户输入：请创建标签任务，在每周周一的下午两点，授予高学历标签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结果：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创建对应的标签任务，且关联授予标签，并赋予相应的任务定时规则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业务方向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标签应用分析</a:t>
              </a: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标签应用分析，可以根据人员身上携带的标签进行人员结构的分析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实际场景举例：</a:t>
            </a:r>
          </a:p>
          <a:p>
            <a:pPr marL="0" marR="0" lvl="0" indent="45720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查询具有高学历和老员工标签的干部信息</a:t>
            </a:r>
          </a:p>
          <a:p>
            <a:pPr marL="0" marR="0" lvl="0" indent="45720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查询上年度具有高学历和老员工标签的离职人员信息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BIP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旗舰版中，目前是通过数据中台去配置数据源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 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，来实现图表的灵活配置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通过接入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ChatGPT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，我们期望能够实现更加灵活的业务场景，支持客户输入一段话来查询相应的内容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实现过程的探索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标签体系创建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11730" y="2211705"/>
            <a:ext cx="6228080" cy="2540635"/>
          </a:xfrm>
          <a:prstGeom prst="rect">
            <a:avLst/>
          </a:prstGeom>
        </p:spPr>
      </p:pic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2"/>
            </p:custDataLst>
          </p:nvPr>
        </p:nvSpPr>
        <p:spPr>
          <a:xfrm>
            <a:off x="2421255" y="819150"/>
            <a:ext cx="6060440" cy="140144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使用Prompt：将"帮我创建标签，标签名称为老员工，标签规则为工龄大于3年"，解析成一组信息，要求其中需要包含任务类型，最终返回java中的map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发现能够获取到结果，但是无法直接在结果获取中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Java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中的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map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类型，而是获取到一段代码，且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map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中的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key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为中文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实现过程的探索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标签体系创建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03450" y="2139315"/>
            <a:ext cx="6675120" cy="2892425"/>
          </a:xfrm>
          <a:prstGeom prst="rect">
            <a:avLst/>
          </a:prstGeom>
        </p:spPr>
      </p:pic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2"/>
            </p:custDataLst>
          </p:nvPr>
        </p:nvSpPr>
        <p:spPr>
          <a:xfrm>
            <a:off x="2203450" y="819150"/>
            <a:ext cx="6691630" cy="13030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调整Prompt：将"帮我创建标签，权重为10，标签名称为老员工，标签规则为工龄大于3年"，解析成一组信息，要求其中需要包含任务类型，最终返回java中的json格式，json中的key需要使用英文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可以获取到一个与我们期望比较接近的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json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格式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a12988a-ebbf-41e9-b9f9-09f9561278b9"/>
  <p:tag name="COMMONDATA" val="eyJoZGlkIjoiYjZhZmZkNTI3ZDk3MzY5OWZkZTFiNzBiM2NmZDNkOG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730,&quot;width&quot;:12860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1529</Words>
  <Application>Microsoft Office PowerPoint</Application>
  <PresentationFormat>全屏显示(16:9)</PresentationFormat>
  <Paragraphs>142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Alibaba PuHuiTi</vt:lpstr>
      <vt:lpstr>Alibaba PuHuiTi Medium</vt:lpstr>
      <vt:lpstr>阿里巴巴普惠体 B</vt:lpstr>
      <vt:lpstr>等线</vt:lpstr>
      <vt:lpstr>宋体</vt:lpstr>
      <vt:lpstr>微软雅黑</vt:lpstr>
      <vt:lpstr>微软雅黑 Light</vt:lpstr>
      <vt:lpstr>Arial</vt:lpstr>
      <vt:lpstr>Calibri</vt:lpstr>
      <vt:lpstr>Office 主题</vt:lpstr>
      <vt:lpstr>PowerPoint 演示文稿</vt:lpstr>
      <vt:lpstr>PowerPoint 演示文稿</vt:lpstr>
      <vt:lpstr>业务方向</vt:lpstr>
      <vt:lpstr>业务方向</vt:lpstr>
      <vt:lpstr>业务方向</vt:lpstr>
      <vt:lpstr>业务方向</vt:lpstr>
      <vt:lpstr>业务方向</vt:lpstr>
      <vt:lpstr>实现过程的探索</vt:lpstr>
      <vt:lpstr>实现过程的探索</vt:lpstr>
      <vt:lpstr>实现过程的探索</vt:lpstr>
      <vt:lpstr>实现过程的探索</vt:lpstr>
      <vt:lpstr>问题与解决</vt:lpstr>
      <vt:lpstr>问题与解决</vt:lpstr>
      <vt:lpstr>问题与解决</vt:lpstr>
      <vt:lpstr>业务扩展</vt:lpstr>
      <vt:lpstr>业务扩展</vt:lpstr>
      <vt:lpstr>业务扩展</vt:lpstr>
      <vt:lpstr>总结</vt:lpstr>
      <vt:lpstr>PowerPoint 演示文稿</vt:lpstr>
      <vt:lpstr>Demo样例</vt:lpstr>
      <vt:lpstr>流程图</vt:lpstr>
      <vt:lpstr>时序图</vt:lpstr>
      <vt:lpstr>问题与计划</vt:lpstr>
      <vt:lpstr>提示词工程分享</vt:lpstr>
      <vt:lpstr>提示词工程分享</vt:lpstr>
      <vt:lpstr>提示词工程分享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Administrator</cp:lastModifiedBy>
  <cp:revision>2832</cp:revision>
  <dcterms:created xsi:type="dcterms:W3CDTF">2017-02-14T08:00:00Z</dcterms:created>
  <dcterms:modified xsi:type="dcterms:W3CDTF">2023-05-25T08:40:04Z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12F63BB8A85843C99562812D319F0717</vt:lpwstr>
  </property>
  <property fmtid="{D5CDD505-2E9C-101B-9397-08002B2CF9AE}" pid="3" name="KSOProductBuildVer">
    <vt:lpwstr>2052-11.1.0.14036</vt:lpwstr>
  </property>
</Properties>
</file>